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  <p:sldId id="259" r:id="rId4"/>
    <p:sldId id="261" r:id="rId5"/>
    <p:sldId id="26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9" d="100"/>
          <a:sy n="89" d="100"/>
        </p:scale>
        <p:origin x="1374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137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885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800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38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940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2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866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774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02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546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615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2/19/2020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919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Ebert.Donald@epa.gov" TargetMode="External"/><Relationship Id="rId3" Type="http://schemas.openxmlformats.org/officeDocument/2006/relationships/hyperlink" Target="mailto:frederickayivi@gmail.com" TargetMode="External"/><Relationship Id="rId7" Type="http://schemas.openxmlformats.org/officeDocument/2006/relationships/hyperlink" Target="mailto:Raimondo.Sandy@epa.gov" TargetMode="External"/><Relationship Id="rId2" Type="http://schemas.openxmlformats.org/officeDocument/2006/relationships/hyperlink" Target="mailto:Chelsvig.Emma@epa.gov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pitchford3@cox.net" TargetMode="External"/><Relationship Id="rId5" Type="http://schemas.openxmlformats.org/officeDocument/2006/relationships/hyperlink" Target="mailto:Denton.Debra@epa.gov" TargetMode="External"/><Relationship Id="rId10" Type="http://schemas.openxmlformats.org/officeDocument/2006/relationships/hyperlink" Target="mailto:Yuan.Yongping@epa.gov" TargetMode="External"/><Relationship Id="rId4" Type="http://schemas.openxmlformats.org/officeDocument/2006/relationships/hyperlink" Target="mailto:Yuzhou.Luo@cdpr.ca.gov" TargetMode="External"/><Relationship Id="rId9" Type="http://schemas.openxmlformats.org/officeDocument/2006/relationships/hyperlink" Target="mailto:Purucker.Tom@epa.gov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en/rain-cloud-nature-weather-sky-310148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BD58D-0FBA-4E57-8CEA-99F6E1876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115" y="774341"/>
            <a:ext cx="8883940" cy="3255264"/>
          </a:xfrm>
        </p:spPr>
        <p:txBody>
          <a:bodyPr>
            <a:normAutofit/>
          </a:bodyPr>
          <a:lstStyle/>
          <a:p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Sensitivity Analysis and </a:t>
            </a:r>
            <a:b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Model Evaluation of </a:t>
            </a:r>
            <a:b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Bifenthrin Surface Water Concentrations </a:t>
            </a:r>
            <a:b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3600" b="1" dirty="0">
                <a:latin typeface="Arial" panose="020B0604020202020204" pitchFamily="34" charset="0"/>
                <a:cs typeface="Arial" panose="020B0604020202020204" pitchFamily="34" charset="0"/>
              </a:rPr>
              <a:t>from California Urban Runoff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D87704-71FF-420E-821B-2C72173A56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115" y="4321314"/>
            <a:ext cx="8707771" cy="914400"/>
          </a:xfrm>
        </p:spPr>
        <p:txBody>
          <a:bodyPr>
            <a:normAutofit/>
          </a:bodyPr>
          <a:lstStyle/>
          <a:p>
            <a:r>
              <a:rPr lang="en-GB" sz="1800" u="sng" dirty="0">
                <a:latin typeface="Arial" panose="020B0604020202020204" pitchFamily="34" charset="0"/>
                <a:cs typeface="Arial" panose="020B0604020202020204" pitchFamily="34" charset="0"/>
              </a:rPr>
              <a:t>Emma </a:t>
            </a:r>
            <a:r>
              <a:rPr lang="en-GB" sz="1800" u="sng" dirty="0" err="1">
                <a:latin typeface="Arial" panose="020B0604020202020204" pitchFamily="34" charset="0"/>
                <a:cs typeface="Arial" panose="020B0604020202020204" pitchFamily="34" charset="0"/>
              </a:rPr>
              <a:t>Chelsvig</a:t>
            </a:r>
            <a:r>
              <a:rPr lang="en-GB" sz="1800" u="sng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, Frederick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Ayivi</a:t>
            </a:r>
            <a:r>
              <a:rPr lang="en-GB" sz="18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Yuzhou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Luo</a:t>
            </a:r>
            <a:r>
              <a:rPr lang="en-GB" sz="18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, Debra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Denton</a:t>
            </a:r>
            <a:r>
              <a:rPr lang="en-GB" sz="18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, Ann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Pitchford</a:t>
            </a:r>
            <a:r>
              <a:rPr lang="en-GB" sz="18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, Sandy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Raimondo</a:t>
            </a:r>
            <a:r>
              <a:rPr lang="en-GB" sz="18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, Donald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Ebert</a:t>
            </a:r>
            <a:r>
              <a:rPr lang="en-GB" sz="18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, S. Thomas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Purucker</a:t>
            </a:r>
            <a:r>
              <a:rPr lang="en-GB" sz="18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, Yongping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Yuan</a:t>
            </a:r>
            <a:r>
              <a:rPr lang="en-GB" sz="1800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298301-8469-424B-A91D-A013897C4856}"/>
              </a:ext>
            </a:extLst>
          </p:cNvPr>
          <p:cNvSpPr txBox="1"/>
          <p:nvPr/>
        </p:nvSpPr>
        <p:spPr>
          <a:xfrm>
            <a:off x="83890" y="6140741"/>
            <a:ext cx="12004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i="1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GB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 Ridge Institute of Science and Engineering (</a:t>
            </a:r>
            <a:r>
              <a:rPr lang="en-GB" sz="800" i="1" u="sng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Chelsvig.Emma@epa.gov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800" i="1" u="sng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frederickayivi@gmail.com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800" i="1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GB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California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 Department of Pesticide Regulation (</a:t>
            </a:r>
            <a:r>
              <a:rPr lang="en-GB" sz="800" i="1" u="sng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Yuzhou.Luo@cdpr.ca.gov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800" i="1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GB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U.S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. Environmental Protection Agency Region 9 (</a:t>
            </a:r>
            <a:r>
              <a:rPr lang="en-GB" sz="800" i="1" u="sng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Denton.Debra@epa.gov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800" i="1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GB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Retiree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, previously U.S. Environmental Protection Agency, Office of Research and Development (</a:t>
            </a:r>
            <a:r>
              <a:rPr lang="en-GB" sz="800" i="1" u="sng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pitchford3@cox.net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800" i="1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GB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U.S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. Environmental Protection Agency, Office of Research and Development (</a:t>
            </a:r>
            <a:r>
              <a:rPr lang="en-GB" sz="800" i="1" u="sng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Raimondo.Sandy@epa.gov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800" i="1" u="sng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Ebert.Donald@epa.gov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800" i="1" u="sng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Purucker.Tom@epa.gov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800" i="1" u="sng" dirty="0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Yuan.Yongping@epa.gov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235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7E445-AE0C-43F5-BDE7-D80D5CCBA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090F3-09D7-4230-A7EB-4ECD1225C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Sensitivity analysis results</a:t>
            </a:r>
          </a:p>
        </p:txBody>
      </p:sp>
    </p:spTree>
    <p:extLst>
      <p:ext uri="{BB962C8B-B14F-4D97-AF65-F5344CB8AC3E}">
        <p14:creationId xmlns:p14="http://schemas.microsoft.com/office/powerpoint/2010/main" val="827028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E5F54-7BB7-443E-9FC8-9E2A2A5D2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7274E-77C3-4885-8C19-1298073AA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Summarize findings, etc.</a:t>
            </a:r>
          </a:p>
        </p:txBody>
      </p:sp>
    </p:spTree>
    <p:extLst>
      <p:ext uri="{BB962C8B-B14F-4D97-AF65-F5344CB8AC3E}">
        <p14:creationId xmlns:p14="http://schemas.microsoft.com/office/powerpoint/2010/main" val="2887127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C5581-6B52-4ADE-91FA-5540804B8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2AB12-7BD4-43DA-AB31-B5C3042FD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39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306B8-A5BA-4E23-B764-DE7DCFDA2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07" y="1128408"/>
            <a:ext cx="3159354" cy="4601183"/>
          </a:xfrm>
        </p:spPr>
        <p:txBody>
          <a:bodyPr/>
          <a:lstStyle/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3789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F130F-2EF9-4A39-B4C1-658755D08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A9612-4400-4254-BAEA-2A9BF656F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Employ deterministic and probabilistic approaches with PWC to simulate bifenthrin concentration in runoff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Assess urban contributions to surface water concentrations of bifenthrin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Identify sensitive inputs with respect to model output variability</a:t>
            </a:r>
          </a:p>
        </p:txBody>
      </p:sp>
    </p:spTree>
    <p:extLst>
      <p:ext uri="{BB962C8B-B14F-4D97-AF65-F5344CB8AC3E}">
        <p14:creationId xmlns:p14="http://schemas.microsoft.com/office/powerpoint/2010/main" val="1301940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EE123-A407-41D5-BCDC-4F6B9EB41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Study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6D38C-5998-49F7-B193-337D38144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986" y="1448617"/>
            <a:ext cx="6144527" cy="5120640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Sacramento-San Joaquin River Delta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Habitat for fish and invertebrate species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Experiencing habitat loss due to pyrethroid use and its associated pollution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Bifenthrin 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Pyrethroid; toxic to Delta species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Used by professional pest control applicators for landscape application or as perimeter treatments to structures 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Considerable amount in urban runoff after rain events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exposure models (ex., PWC)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291A60-16EF-4059-9539-18116354DDE8}"/>
              </a:ext>
            </a:extLst>
          </p:cNvPr>
          <p:cNvGrpSpPr/>
          <p:nvPr/>
        </p:nvGrpSpPr>
        <p:grpSpPr>
          <a:xfrm>
            <a:off x="8794439" y="3424428"/>
            <a:ext cx="2847023" cy="3226766"/>
            <a:chOff x="5105400" y="3124200"/>
            <a:chExt cx="2847023" cy="322676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8CCE7F6-5BA4-4FF7-8191-66F71DCA9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05400" y="4114800"/>
              <a:ext cx="2847023" cy="2236166"/>
            </a:xfrm>
            <a:prstGeom prst="rect">
              <a:avLst/>
            </a:prstGeom>
          </p:spPr>
        </p:pic>
        <p:pic>
          <p:nvPicPr>
            <p:cNvPr id="6" name="Picture 5" descr="A close up of a logo&#10;&#10;Description automatically generated">
              <a:extLst>
                <a:ext uri="{FF2B5EF4-FFF2-40B4-BE49-F238E27FC236}">
                  <a16:creationId xmlns:a16="http://schemas.microsoft.com/office/drawing/2014/main" id="{B24C19BA-7C86-4EF2-B32A-8646E119B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6019800" y="3124200"/>
              <a:ext cx="1896534" cy="21336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7E7E78D-E78E-43AC-9348-DD69FF9C1423}"/>
                </a:ext>
              </a:extLst>
            </p:cNvPr>
            <p:cNvSpPr txBox="1"/>
            <p:nvPr/>
          </p:nvSpPr>
          <p:spPr>
            <a:xfrm>
              <a:off x="6711699" y="3219390"/>
              <a:ext cx="6832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/>
                <a:t>Rain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5138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2C6F9-6096-4023-93DE-9FD2EEA1EA1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123950"/>
            <a:ext cx="2947988" cy="4600575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Site Overview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DD218F-67CD-4BF1-8EE1-E769311C2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3769"/>
            <a:ext cx="6010771" cy="46100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C5AD9A-9188-4061-A07D-ADAB22E3A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513768"/>
            <a:ext cx="5998421" cy="461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444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071735-EA11-4F62-AABE-6AFA43E40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477" y="0"/>
            <a:ext cx="89050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75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75557-F14E-4906-8799-51D8AD460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PWC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CFBE7-0AF0-48D1-AE4C-E5613C675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 EPA Office of Pesticide Program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Simulates pesticide concentration in surface water 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Pesticide Root Zone Model (PRZM)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Volume Water Model (VVWM)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Site-specific inputs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Image result for office of pesticide programs epa">
            <a:extLst>
              <a:ext uri="{FF2B5EF4-FFF2-40B4-BE49-F238E27FC236}">
                <a16:creationId xmlns:a16="http://schemas.microsoft.com/office/drawing/2014/main" id="{51518A95-2188-49DB-8312-1B2A78C419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8" t="3514" r="3960" b="3402"/>
          <a:stretch/>
        </p:blipFill>
        <p:spPr bwMode="auto">
          <a:xfrm>
            <a:off x="5896870" y="3429000"/>
            <a:ext cx="2834535" cy="2798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125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DB837-9576-4E93-83C0-743355390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14388" cy="460118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Deterministic Model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D4B9B-F018-4E7D-A7A0-193414DF8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Single value (conservative estimate) for all input parameters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chemical variables, …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Weather file used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Application rate computation (based off CALPIP data + homeowner usage)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179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2D867-04FD-485A-9CFD-8A8123474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Probabilistic Model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2E752-CD05-44E9-83F7-D06D7B185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Sumathy’s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graphic (create a new one based on my files names and process)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Talk about defining input parameter ranges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244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32A1A-B097-4BBA-9D77-331E5F540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6749B-F56F-4323-B858-D42098CB4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Plot showing deterministic output and probabilistic percentiles, with rainfall data</a:t>
            </a:r>
          </a:p>
        </p:txBody>
      </p:sp>
    </p:spTree>
    <p:extLst>
      <p:ext uri="{BB962C8B-B14F-4D97-AF65-F5344CB8AC3E}">
        <p14:creationId xmlns:p14="http://schemas.microsoft.com/office/powerpoint/2010/main" val="38463951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181</TotalTime>
  <Words>360</Words>
  <Application>Microsoft Office PowerPoint</Application>
  <PresentationFormat>Widescreen</PresentationFormat>
  <Paragraphs>51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Corbel</vt:lpstr>
      <vt:lpstr>Wingdings 2</vt:lpstr>
      <vt:lpstr>Frame</vt:lpstr>
      <vt:lpstr>Sensitivity Analysis and  Model Evaluation of  Bifenthrin Surface Water Concentrations  from California Urban Runoff </vt:lpstr>
      <vt:lpstr>Goals</vt:lpstr>
      <vt:lpstr>Study Overview</vt:lpstr>
      <vt:lpstr>Site Overview</vt:lpstr>
      <vt:lpstr>PowerPoint Presentation</vt:lpstr>
      <vt:lpstr>PWC</vt:lpstr>
      <vt:lpstr>Deterministic Model setup</vt:lpstr>
      <vt:lpstr>Probabilistic Model setup</vt:lpstr>
      <vt:lpstr>Results</vt:lpstr>
      <vt:lpstr>Results </vt:lpstr>
      <vt:lpstr>Summary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Chelsvig, Emma</dc:creator>
  <cp:lastModifiedBy>Chelsvig, Emma</cp:lastModifiedBy>
  <cp:revision>22</cp:revision>
  <dcterms:created xsi:type="dcterms:W3CDTF">2020-02-18T18:09:07Z</dcterms:created>
  <dcterms:modified xsi:type="dcterms:W3CDTF">2020-02-19T14:33:11Z</dcterms:modified>
</cp:coreProperties>
</file>

<file path=docProps/thumbnail.jpeg>
</file>